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2" r:id="rId2"/>
    <p:sldId id="305" r:id="rId3"/>
    <p:sldId id="313" r:id="rId4"/>
    <p:sldId id="31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7" autoAdjust="0"/>
    <p:restoredTop sz="79279"/>
  </p:normalViewPr>
  <p:slideViewPr>
    <p:cSldViewPr snapToGrid="0" snapToObjects="1">
      <p:cViewPr varScale="1">
        <p:scale>
          <a:sx n="74" d="100"/>
          <a:sy n="74" d="100"/>
        </p:scale>
        <p:origin x="21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6FF8-959D-FB4D-82C1-51C7F6AA0D36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3FDF-43B5-D448-A272-4FFD33320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numbers for?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Rim the video,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simulation to the 2</a:t>
            </a:r>
            <a:r>
              <a:rPr lang="en-US" baseline="30000" dirty="0"/>
              <a:t>nd</a:t>
            </a:r>
            <a:r>
              <a:rPr lang="en-US" dirty="0"/>
              <a:t>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lemma to the first slide (showing that we can guarantee safety as long as </a:t>
            </a:r>
            <a:r>
              <a:rPr lang="en-US" dirty="0" err="1"/>
              <a:t>delahy</a:t>
            </a:r>
            <a:r>
              <a:rPr lang="en-US" dirty="0"/>
              <a:t> is less than </a:t>
            </a:r>
            <a:r>
              <a:rPr lang="en-US" dirty="0" err="1"/>
              <a:t>delta_max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Adding cyber security techniques can incur runtime overheads that may results in unsafe performance of the system. 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APPROACH: Online control performance adaptation for secure and safe navigation of autonomous vehicles.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By leveraging MPC, knowledge about the system dynamics, and the maximum performance degradation, our risk-based algorithm computes the control input to guarantee safety while maintaining a certain level of performance.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over simulation results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End </a:t>
            </a:r>
            <a:r>
              <a:rPr lang="en-US" dirty="0"/>
              <a:t>the presentation with a concluding </a:t>
            </a:r>
            <a:r>
              <a:rPr lang="en-US" dirty="0" smtClean="0"/>
              <a:t>statement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Cut the videos in 2 parallel videos!</a:t>
            </a:r>
          </a:p>
          <a:p>
            <a:pPr marL="171450" indent="-171450">
              <a:buFontTx/>
              <a:buChar char="-"/>
            </a:pPr>
            <a:r>
              <a:rPr lang="en-US" smtClean="0"/>
              <a:t>Add titles in the simulation snapshots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3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4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9" Type="http://schemas.openxmlformats.org/officeDocument/2006/relationships/image" Target="../media/image12.emf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99BED76-D407-4239-9CE2-9724D39692DF}"/>
              </a:ext>
            </a:extLst>
          </p:cNvPr>
          <p:cNvSpPr/>
          <p:nvPr/>
        </p:nvSpPr>
        <p:spPr>
          <a:xfrm>
            <a:off x="0" y="619125"/>
            <a:ext cx="9144000" cy="2214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46B895-A648-4814-9C53-19F0C873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409879"/>
            <a:ext cx="8229600" cy="12936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Online Control Adaptation for Safe and Secure Autonomous Vehicle Operations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17BB8E-D904-4879-9DC1-00570B30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33578"/>
            <a:ext cx="8229600" cy="183411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b="1" dirty="0"/>
          </a:p>
          <a:p>
            <a:pPr marL="0" indent="0" algn="ctr">
              <a:buNone/>
            </a:pPr>
            <a:r>
              <a:rPr lang="en-US" sz="2800" b="1" dirty="0"/>
              <a:t>Mahmoud Elnaggar</a:t>
            </a:r>
            <a:r>
              <a:rPr lang="en-US" sz="2800" baseline="30000" dirty="0"/>
              <a:t>1</a:t>
            </a:r>
            <a:r>
              <a:rPr lang="en-US" sz="2800" dirty="0"/>
              <a:t>, Jason D. Hiser</a:t>
            </a:r>
            <a:r>
              <a:rPr lang="en-US" sz="2800" baseline="30000" dirty="0"/>
              <a:t>2</a:t>
            </a:r>
            <a:r>
              <a:rPr lang="en-US" sz="2800" dirty="0"/>
              <a:t>, Tony X. Lin</a:t>
            </a:r>
            <a:r>
              <a:rPr lang="en-US" sz="2800" baseline="30000" dirty="0"/>
              <a:t>3</a:t>
            </a:r>
            <a:r>
              <a:rPr lang="en-US" sz="2800" dirty="0"/>
              <a:t>, Anh Nguyen-Tuong</a:t>
            </a:r>
            <a:r>
              <a:rPr lang="en-US" sz="2800" baseline="30000" dirty="0"/>
              <a:t>2</a:t>
            </a:r>
            <a:r>
              <a:rPr lang="en-US" sz="2800" dirty="0"/>
              <a:t>, Michele Co</a:t>
            </a:r>
            <a:r>
              <a:rPr lang="en-US" sz="2800" baseline="30000" dirty="0"/>
              <a:t>2</a:t>
            </a:r>
            <a:r>
              <a:rPr lang="en-US" sz="2800" dirty="0"/>
              <a:t>, Jack W. Davidson</a:t>
            </a:r>
            <a:r>
              <a:rPr lang="en-US" sz="2800" baseline="30000" dirty="0"/>
              <a:t>2</a:t>
            </a:r>
            <a:r>
              <a:rPr lang="en-US" sz="2800" dirty="0"/>
              <a:t>, and Nicola Bezzo</a:t>
            </a:r>
            <a:r>
              <a:rPr lang="en-US" sz="2800" baseline="30000" dirty="0"/>
              <a:t>1,3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F223DD0-7862-489C-98B4-5B4E72F2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5838411"/>
            <a:ext cx="1637414" cy="74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17D6563-A803-417A-B9C5-8F45EAC8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37" y="5786965"/>
            <a:ext cx="1452750" cy="798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6D3DB6F-BECA-41C3-A172-FA30C6DDA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098" y="4804114"/>
            <a:ext cx="4978417" cy="10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95949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773" y="823759"/>
            <a:ext cx="508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MOTIVATION:</a:t>
            </a:r>
            <a:r>
              <a:rPr lang="en-US" dirty="0"/>
              <a:t> Applying cyber security techniques to autonomous vehicles can incur </a:t>
            </a:r>
            <a:r>
              <a:rPr lang="en-US" dirty="0">
                <a:solidFill>
                  <a:srgbClr val="C00000"/>
                </a:solidFill>
              </a:rPr>
              <a:t>runtime overheads </a:t>
            </a:r>
            <a:r>
              <a:rPr lang="en-US" dirty="0"/>
              <a:t>that may result in </a:t>
            </a:r>
            <a:r>
              <a:rPr lang="en-US" dirty="0">
                <a:solidFill>
                  <a:srgbClr val="C00000"/>
                </a:solidFill>
              </a:rPr>
              <a:t>unsafe performance </a:t>
            </a:r>
            <a:r>
              <a:rPr lang="en-US" dirty="0"/>
              <a:t>of the autonomous vehicles. 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43" y="897674"/>
            <a:ext cx="3726162" cy="19639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55365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51133"/>
            <a:ext cx="4572000" cy="3068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65087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14, 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73" y="2916465"/>
            <a:ext cx="8912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/>
              <a:t>RISK-BASED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Deployment of Cyber-security protection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Model Predictive Control to compute the inputs considering different delays.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Risk analysis: computation of a risk factor that indicates the accuracy of the estimated delay.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 of the adapted controller input.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29EAE7D-F29B-4695-BF47-F18B5F80C79C}"/>
              </a:ext>
            </a:extLst>
          </p:cNvPr>
          <p:cNvSpPr/>
          <p:nvPr/>
        </p:nvSpPr>
        <p:spPr>
          <a:xfrm>
            <a:off x="63444" y="2013776"/>
            <a:ext cx="4824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Online control performance adaptation for secure and safe navigation of autonomous vehicles.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B085D480-A04C-422E-9AA2-8FBC563B74F3}"/>
                  </a:ext>
                </a:extLst>
              </p:cNvPr>
              <p:cNvSpPr txBox="1"/>
              <p:nvPr/>
            </p:nvSpPr>
            <p:spPr>
              <a:xfrm>
                <a:off x="115719" y="4856676"/>
                <a:ext cx="89125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b="1" dirty="0"/>
                  <a:t>LEMMA: </a:t>
                </a:r>
                <a:r>
                  <a:rPr lang="en-US" dirty="0"/>
                  <a:t>The input û(k) generated by the online adaptive controller algorithm is guaranteed to always drive the system toward safe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 delay is bounded between 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5D480-A04C-422E-9AA2-8FBC563B7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9" y="4856676"/>
                <a:ext cx="8912561" cy="923330"/>
              </a:xfrm>
              <a:prstGeom prst="rect">
                <a:avLst/>
              </a:prstGeom>
              <a:blipFill>
                <a:blip r:embed="rId5"/>
                <a:stretch>
                  <a:fillRect l="-479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5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20133" y="5506204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DC0002"/>
                </a:solidFill>
                <a:latin typeface="Arial"/>
                <a:cs typeface="Arial"/>
              </a:rPr>
              <a:t>Online Control Adaptation</a:t>
            </a:r>
            <a:endParaRPr lang="en-US" sz="2800" b="1" dirty="0">
              <a:solidFill>
                <a:srgbClr val="DC0002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133" y="931333"/>
            <a:ext cx="858593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 smtClean="0"/>
              <a:t>Risk-based approach: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Model Predictive Control </a:t>
            </a:r>
            <a:r>
              <a:rPr lang="en-US" sz="2000" dirty="0" smtClean="0"/>
              <a:t>to compute the inputs considering different delays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Risk analysis</a:t>
            </a:r>
            <a:r>
              <a:rPr lang="en-US" sz="2000" dirty="0" smtClean="0"/>
              <a:t>: computation of a risk factor that indicates the accuracy of the estimated delay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Computation</a:t>
            </a:r>
            <a:r>
              <a:rPr lang="en-US" sz="2000" dirty="0" smtClean="0"/>
              <a:t> of the </a:t>
            </a:r>
            <a:r>
              <a:rPr lang="en-US" sz="2000" b="1" dirty="0" smtClean="0"/>
              <a:t>adapted controller </a:t>
            </a:r>
            <a:r>
              <a:rPr lang="en-US" sz="2000" dirty="0" smtClean="0"/>
              <a:t>input</a:t>
            </a:r>
            <a:endParaRPr lang="en-US" sz="2000" dirty="0"/>
          </a:p>
          <a:p>
            <a:pPr marL="342900" indent="-342900" algn="just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18" y="1972287"/>
            <a:ext cx="5004311" cy="1000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6" y="3720737"/>
            <a:ext cx="2673407" cy="663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75" y="4869957"/>
            <a:ext cx="2096995" cy="3774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234" y="4897916"/>
            <a:ext cx="1790535" cy="294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22147" y="4818290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 smtClean="0"/>
              <a:t>with: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540272" y="5506204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The generated </a:t>
            </a:r>
            <a:r>
              <a:rPr lang="en-US" sz="2000" i="1" dirty="0"/>
              <a:t>input </a:t>
            </a:r>
            <a:r>
              <a:rPr lang="en-US" sz="2000" i="1" dirty="0" smtClean="0"/>
              <a:t>           is </a:t>
            </a:r>
            <a:r>
              <a:rPr lang="en-US" sz="2000" i="1" dirty="0"/>
              <a:t>guaranteed to always drive the system toward safe states </a:t>
            </a:r>
            <a:r>
              <a:rPr lang="en-US" sz="2000" i="1" dirty="0" smtClean="0"/>
              <a:t>                </a:t>
            </a:r>
            <a:r>
              <a:rPr lang="en-US" sz="2000" i="1" dirty="0" err="1" smtClean="0"/>
              <a:t>iff</a:t>
            </a:r>
            <a:r>
              <a:rPr lang="en-US" sz="2000" i="1" dirty="0" smtClean="0"/>
              <a:t> </a:t>
            </a:r>
            <a:r>
              <a:rPr lang="en-US" sz="2000" i="1" dirty="0"/>
              <a:t>the delay is bounded between 0 and </a:t>
            </a:r>
            <a:r>
              <a:rPr lang="en-US" sz="2000" i="1" dirty="0" smtClean="0"/>
              <a:t>            </a:t>
            </a:r>
            <a:r>
              <a:rPr lang="en-US" i="1" dirty="0" smtClean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382" y="5889838"/>
            <a:ext cx="856913" cy="263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880" y="5584759"/>
            <a:ext cx="492175" cy="2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05" y="5866002"/>
            <a:ext cx="590590" cy="3374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6351368"/>
            <a:ext cx="9137904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544733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4733"/>
            <a:ext cx="4572000" cy="3132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54455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18,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6AB2C35-76B8-498D-9973-0E342D695991}"/>
              </a:ext>
            </a:extLst>
          </p:cNvPr>
          <p:cNvSpPr txBox="1"/>
          <p:nvPr/>
        </p:nvSpPr>
        <p:spPr>
          <a:xfrm>
            <a:off x="238333" y="2812091"/>
            <a:ext cx="4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EXPERIMENTAL RESULTS:</a:t>
            </a:r>
          </a:p>
        </p:txBody>
      </p:sp>
      <p:pic>
        <p:nvPicPr>
          <p:cNvPr id="2" name="Online Control Adaptation for Safe and Secure Autonomous Vehicle Operations">
            <a:hlinkClick r:id="" action="ppaction://media"/>
            <a:extLst>
              <a:ext uri="{FF2B5EF4-FFF2-40B4-BE49-F238E27FC236}">
                <a16:creationId xmlns:a16="http://schemas.microsoft.com/office/drawing/2014/main" xmlns="" id="{ED35AB83-4EC9-4177-BA8D-06B54C3B4B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343" end="6993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874" y="3305109"/>
            <a:ext cx="5663652" cy="31858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D031607-2A5C-476B-8466-7D31376F8038}"/>
              </a:ext>
            </a:extLst>
          </p:cNvPr>
          <p:cNvSpPr/>
          <p:nvPr/>
        </p:nvSpPr>
        <p:spPr>
          <a:xfrm>
            <a:off x="327868" y="895385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SIMULATION RESULTS: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7E944116-03E6-48EE-AB29-58AF23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1" r="1845"/>
          <a:stretch/>
        </p:blipFill>
        <p:spPr>
          <a:xfrm>
            <a:off x="1239088" y="1277635"/>
            <a:ext cx="6177438" cy="14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5239</TotalTime>
  <Words>292</Words>
  <Application>Microsoft Macintosh PowerPoint</Application>
  <PresentationFormat>On-screen Show (4:3)</PresentationFormat>
  <Paragraphs>43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Cambria Math</vt:lpstr>
      <vt:lpstr>NimbusRomNo9L</vt:lpstr>
      <vt:lpstr>Arial</vt:lpstr>
      <vt:lpstr>Calibri</vt:lpstr>
      <vt:lpstr>Office Theme</vt:lpstr>
      <vt:lpstr>Online Control Adaptation for Safe and Secure Autonomous Vehicle Operations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</dc:creator>
  <cp:lastModifiedBy>Nicola Bezzo</cp:lastModifiedBy>
  <cp:revision>162</cp:revision>
  <cp:lastPrinted>2017-07-13T12:44:01Z</cp:lastPrinted>
  <dcterms:created xsi:type="dcterms:W3CDTF">2016-03-30T03:21:55Z</dcterms:created>
  <dcterms:modified xsi:type="dcterms:W3CDTF">2017-07-17T16:55:22Z</dcterms:modified>
</cp:coreProperties>
</file>